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IBM Plex Sans Bold" charset="1" panose="020B0803050203000203"/>
      <p:regular r:id="rId28"/>
    </p:embeddedFont>
    <p:embeddedFont>
      <p:font typeface="IBM Plex Sans" charset="1" panose="020B05030502030002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14" Target="../media/image47.png" Type="http://schemas.openxmlformats.org/officeDocument/2006/relationships/image"/><Relationship Id="rId15" Target="../media/image48.svg" Type="http://schemas.openxmlformats.org/officeDocument/2006/relationships/image"/><Relationship Id="rId16" Target="../media/image49.png" Type="http://schemas.openxmlformats.org/officeDocument/2006/relationships/image"/><Relationship Id="rId17" Target="../media/image50.svg" Type="http://schemas.openxmlformats.org/officeDocument/2006/relationships/image"/><Relationship Id="rId18" Target="../media/image51.png" Type="http://schemas.openxmlformats.org/officeDocument/2006/relationships/image"/><Relationship Id="rId19" Target="../media/image52.svg" Type="http://schemas.openxmlformats.org/officeDocument/2006/relationships/image"/><Relationship Id="rId2" Target="../media/image1.png" Type="http://schemas.openxmlformats.org/officeDocument/2006/relationships/image"/><Relationship Id="rId20" Target="../media/image53.jpeg" Type="http://schemas.openxmlformats.org/officeDocument/2006/relationships/image"/><Relationship Id="rId21" Target="../media/image54.jpe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svg" Type="http://schemas.openxmlformats.org/officeDocument/2006/relationships/image"/><Relationship Id="rId12" Target="../media/image63.png" Type="http://schemas.openxmlformats.org/officeDocument/2006/relationships/image"/><Relationship Id="rId13" Target="../media/image64.svg" Type="http://schemas.openxmlformats.org/officeDocument/2006/relationships/image"/><Relationship Id="rId14" Target="../media/image65.png" Type="http://schemas.openxmlformats.org/officeDocument/2006/relationships/image"/><Relationship Id="rId15" Target="../media/image66.svg" Type="http://schemas.openxmlformats.org/officeDocument/2006/relationships/image"/><Relationship Id="rId16" Target="../media/image67.png" Type="http://schemas.openxmlformats.org/officeDocument/2006/relationships/image"/><Relationship Id="rId17" Target="../media/image68.svg" Type="http://schemas.openxmlformats.org/officeDocument/2006/relationships/image"/><Relationship Id="rId18" Target="../media/image18.png" Type="http://schemas.openxmlformats.org/officeDocument/2006/relationships/image"/><Relationship Id="rId19" Target="../media/image19.sv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jpeg" Type="http://schemas.openxmlformats.org/officeDocument/2006/relationships/image"/><Relationship Id="rId8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1761">
            <a:off x="10912533" y="-4157532"/>
            <a:ext cx="10454404" cy="7622211"/>
          </a:xfrm>
          <a:custGeom>
            <a:avLst/>
            <a:gdLst/>
            <a:ahLst/>
            <a:cxnLst/>
            <a:rect r="r" b="b" t="t" l="l"/>
            <a:pathLst>
              <a:path h="7622211" w="10454404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-4939101" y="6712177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933214" y="3215784"/>
            <a:ext cx="12421572" cy="3855433"/>
            <a:chOff x="0" y="0"/>
            <a:chExt cx="16562096" cy="514057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473828"/>
              <a:ext cx="16562096" cy="6667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Presented</a:t>
              </a:r>
              <a:r>
                <a:rPr lang="en-US" sz="30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-US" sz="3000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by</a:t>
              </a:r>
              <a:r>
                <a:rPr lang="en-US" sz="30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Faruk Kaplan, Ali Emre Pamuk, Mert Altekin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33317"/>
              <a:ext cx="16562096" cy="393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00"/>
                </a:lnSpc>
              </a:pPr>
              <a:r>
                <a:rPr lang="en-US" sz="7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Predicting and Classifying Terrorism Incidents using Machine Learning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05127" y="1466809"/>
            <a:ext cx="2926717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CENG463 - Machine Learning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4638963"/>
            <a:ext cx="559055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b="true" sz="8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Motivation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467978"/>
            <a:ext cx="592375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Logistic Regression in Prediction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10349" y="1657309"/>
            <a:ext cx="10077651" cy="711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Logistic regression is inherently designed for prediction tasks, which aligns well with the problem of predicting whether a terrorism incident will succeed (1) or fail (0).</a:t>
            </a:r>
          </a:p>
          <a:p>
            <a:pPr algn="l">
              <a:lnSpc>
                <a:spcPts val="3360"/>
              </a:lnSpc>
            </a:pP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If the features and target variable have a roughly linear relationship in log-odds, logistic regression is an ideal choice as it efficiently models this relationship.</a:t>
            </a:r>
          </a:p>
          <a:p>
            <a:pPr algn="l">
              <a:lnSpc>
                <a:spcPts val="3360"/>
              </a:lnSpc>
            </a:pP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Logistic regression is computationally efficient.</a:t>
            </a:r>
          </a:p>
          <a:p>
            <a:pPr algn="l">
              <a:lnSpc>
                <a:spcPts val="3360"/>
              </a:lnSpc>
            </a:pP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Logistic regression can handle imbalanced datasets effectively, ensuring balanced predictions as reflected in the confusion matrix.</a:t>
            </a:r>
          </a:p>
          <a:p>
            <a:pPr algn="l">
              <a:lnSpc>
                <a:spcPts val="3360"/>
              </a:lnSpc>
            </a:pP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Logistic regression is often used as a strong baseline model to evaluate the feasibility of more complex models. Given its solid performance here, it may be sufficient without requiring more complex approaches.,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5127" y="1466809"/>
            <a:ext cx="2926717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CENG463 - Machine Learning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82263" y="-1779210"/>
            <a:ext cx="12008614" cy="10502078"/>
          </a:xfrm>
          <a:custGeom>
            <a:avLst/>
            <a:gdLst/>
            <a:ahLst/>
            <a:cxnLst/>
            <a:rect r="r" b="b" t="t" l="l"/>
            <a:pathLst>
              <a:path h="10502078" w="12008614">
                <a:moveTo>
                  <a:pt x="0" y="0"/>
                </a:moveTo>
                <a:lnTo>
                  <a:pt x="12008614" y="0"/>
                </a:lnTo>
                <a:lnTo>
                  <a:pt x="12008614" y="10502079"/>
                </a:lnTo>
                <a:lnTo>
                  <a:pt x="0" y="10502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3901103"/>
          <a:ext cx="16230600" cy="5762625"/>
        </p:xfrm>
        <a:graphic>
          <a:graphicData uri="http://schemas.openxmlformats.org/drawingml/2006/table">
            <a:tbl>
              <a:tblPr/>
              <a:tblGrid>
                <a:gridCol w="4764089"/>
                <a:gridCol w="11466511"/>
              </a:tblGrid>
              <a:tr h="2661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Key Characteristics: Logistic regression is simple, interpretable, and computationally efficient, performing well with a linear relationship between features and the log-odds of the target variable.</a:t>
                      </a:r>
                      <a:endParaRPr lang="en-US" sz="1100"/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Interpretability: Enables straightforward understanding of feature contributions, making it ideal for transparent predictions.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07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Support Vector Machines (SVM)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Strengths of SVMs: Particularly effective in high-dimensional spaces and for well-separated classes, SVMs excel in complex classification tasks by maximizing the margin between classes.</a:t>
                      </a:r>
                      <a:endParaRPr lang="en-US" sz="1100"/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Versatility: Handles both linear and non-linear relationships, making it adaptable to diverse datasets.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7223171" y="1704934"/>
            <a:ext cx="384165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Motivation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53728" y="2741924"/>
            <a:ext cx="238054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Classification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5127" y="1466809"/>
            <a:ext cx="2926717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CENG463 - Machine Learning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82263" y="-1779210"/>
            <a:ext cx="12008614" cy="10502078"/>
          </a:xfrm>
          <a:custGeom>
            <a:avLst/>
            <a:gdLst/>
            <a:ahLst/>
            <a:cxnLst/>
            <a:rect r="r" b="b" t="t" l="l"/>
            <a:pathLst>
              <a:path h="10502078" w="12008614">
                <a:moveTo>
                  <a:pt x="0" y="0"/>
                </a:moveTo>
                <a:lnTo>
                  <a:pt x="12008614" y="0"/>
                </a:lnTo>
                <a:lnTo>
                  <a:pt x="12008614" y="10502079"/>
                </a:lnTo>
                <a:lnTo>
                  <a:pt x="0" y="10502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3901103"/>
          <a:ext cx="16230600" cy="5762625"/>
        </p:xfrm>
        <a:graphic>
          <a:graphicData uri="http://schemas.openxmlformats.org/drawingml/2006/table">
            <a:tbl>
              <a:tblPr/>
              <a:tblGrid>
                <a:gridCol w="4764089"/>
                <a:gridCol w="11466511"/>
              </a:tblGrid>
              <a:tr h="2661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Bernoulli Naive Bayes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Effective for Binary/Categorical Features: Bernoulli Naive Bayes excels with binary or categorical data, assuming independent impacts of feature presence or absence on classification.</a:t>
                      </a:r>
                      <a:endParaRPr lang="en-US" sz="1100"/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Use Cases: Ideal for rapid prototyping and scenarios prioritizing interpretability and speed.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07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K Nearest Neighbors (kNN)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Algorithm Characteristics: kNN is a non-parametric, instance-based algorithm that predicts based on the similarity of data points to their nearest neighbors.</a:t>
                      </a:r>
                      <a:endParaRPr lang="en-US" sz="1100"/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Strengths and Requirements: Intuitive and flexible, kNN benefits from proper feature scaling and optimal parameter tuning (e.g., selecting the best k).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7222807" y="1704975"/>
            <a:ext cx="386140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Motivation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53375" y="2741924"/>
            <a:ext cx="238054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Classification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5127" y="1466809"/>
            <a:ext cx="2926717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CENG463 - Machine Learning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46009">
            <a:off x="-3777897" y="-3377064"/>
            <a:ext cx="9979854" cy="7584689"/>
          </a:xfrm>
          <a:custGeom>
            <a:avLst/>
            <a:gdLst/>
            <a:ahLst/>
            <a:cxnLst/>
            <a:rect r="r" b="b" t="t" l="l"/>
            <a:pathLst>
              <a:path h="7584689" w="9979854">
                <a:moveTo>
                  <a:pt x="0" y="0"/>
                </a:moveTo>
                <a:lnTo>
                  <a:pt x="9979853" y="0"/>
                </a:lnTo>
                <a:lnTo>
                  <a:pt x="9979853" y="7584689"/>
                </a:lnTo>
                <a:lnTo>
                  <a:pt x="0" y="758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3804" y="4229100"/>
            <a:ext cx="799836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Experimental Scheme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9144000" y="0"/>
            <a:ext cx="9144000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216241" y="903820"/>
            <a:ext cx="7043059" cy="7564960"/>
            <a:chOff x="0" y="0"/>
            <a:chExt cx="9390745" cy="1008661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4" y="-28575"/>
              <a:ext cx="9390736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b="true" sz="2800">
                  <a:solidFill>
                    <a:srgbClr val="F243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Data Preprocessing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" y="1080184"/>
              <a:ext cx="9390736" cy="2716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Removed duplicates and missing values.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Excluded rows with unknown attack types, months, or days.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Encoded categorical variables and scaled numerical variables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" y="5715211"/>
              <a:ext cx="9390736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b="true" sz="2800">
                  <a:solidFill>
                    <a:srgbClr val="F243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Model Training and Evaluation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" y="6823970"/>
              <a:ext cx="9390736" cy="3262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Split dataset into 80% training and 20% testing sets.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Evaluation metrics include: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Accuracy, precision, recall, f1-score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Confusion Matrix to analyze true/false positives and negatives.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4" y="4761927"/>
              <a:ext cx="9390736" cy="635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305127" y="1466809"/>
            <a:ext cx="2926717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CENG463 - Machine Learning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926923"/>
            <a:ext cx="8115300" cy="2336888"/>
          </a:xfrm>
          <a:prstGeom prst="rect">
            <a:avLst/>
          </a:prstGeom>
          <a:solidFill>
            <a:srgbClr val="F4F4F4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723850" y="1286922"/>
            <a:ext cx="1616890" cy="161689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9144000" y="3975056"/>
            <a:ext cx="8115300" cy="2336888"/>
          </a:xfrm>
          <a:prstGeom prst="rect">
            <a:avLst/>
          </a:prstGeom>
          <a:solidFill>
            <a:srgbClr val="F4F4F4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23850" y="4335055"/>
            <a:ext cx="1616890" cy="161689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0008412" y="6794878"/>
            <a:ext cx="6386476" cy="2841499"/>
          </a:xfrm>
          <a:custGeom>
            <a:avLst/>
            <a:gdLst/>
            <a:ahLst/>
            <a:cxnLst/>
            <a:rect r="r" b="b" t="t" l="l"/>
            <a:pathLst>
              <a:path h="2841499" w="6386476">
                <a:moveTo>
                  <a:pt x="0" y="0"/>
                </a:moveTo>
                <a:lnTo>
                  <a:pt x="6386476" y="0"/>
                </a:lnTo>
                <a:lnTo>
                  <a:pt x="6386476" y="2841499"/>
                </a:lnTo>
                <a:lnTo>
                  <a:pt x="0" y="2841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12596"/>
            <a:ext cx="6705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Results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706441" y="1343025"/>
            <a:ext cx="4940012" cy="1761645"/>
            <a:chOff x="0" y="0"/>
            <a:chExt cx="6586683" cy="234885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6586683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Accuracy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36542"/>
              <a:ext cx="6586683" cy="1712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The model achieved an accuracy of 85%, indicating a good overall performance in classification tasks.</a:t>
              </a:r>
            </a:p>
            <a:p>
              <a:pPr algn="l">
                <a:lnSpc>
                  <a:spcPts val="26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06441" y="4296788"/>
            <a:ext cx="4940012" cy="2085495"/>
            <a:chOff x="0" y="0"/>
            <a:chExt cx="6586683" cy="278065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6586683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Missclassifications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36542"/>
              <a:ext cx="6586683" cy="2144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The confusion matrix reveals that 1,218 samples from Class 1 were incorrectly predicted, and 1,059 samples from Class 0 were incorrectly. </a:t>
              </a:r>
            </a:p>
            <a:p>
              <a:pPr algn="l">
                <a:lnSpc>
                  <a:spcPts val="26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5143500"/>
            <a:ext cx="67056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Logistic Regression for Prediction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5127" y="1466809"/>
            <a:ext cx="2926717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CENG463 - Machine Learning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926923"/>
            <a:ext cx="8115300" cy="2336888"/>
          </a:xfrm>
          <a:prstGeom prst="rect">
            <a:avLst/>
          </a:prstGeom>
          <a:solidFill>
            <a:srgbClr val="F4F4F4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723850" y="1286922"/>
            <a:ext cx="1616890" cy="161689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9144000" y="3975056"/>
            <a:ext cx="8115300" cy="2336888"/>
          </a:xfrm>
          <a:prstGeom prst="rect">
            <a:avLst/>
          </a:prstGeom>
          <a:solidFill>
            <a:srgbClr val="F4F4F4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23850" y="4335055"/>
            <a:ext cx="1616890" cy="161689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1338500" y="6489807"/>
            <a:ext cx="3726299" cy="3628484"/>
          </a:xfrm>
          <a:custGeom>
            <a:avLst/>
            <a:gdLst/>
            <a:ahLst/>
            <a:cxnLst/>
            <a:rect r="r" b="b" t="t" l="l"/>
            <a:pathLst>
              <a:path h="3628484" w="3726299">
                <a:moveTo>
                  <a:pt x="0" y="0"/>
                </a:moveTo>
                <a:lnTo>
                  <a:pt x="3726300" y="0"/>
                </a:lnTo>
                <a:lnTo>
                  <a:pt x="3726300" y="3628484"/>
                </a:lnTo>
                <a:lnTo>
                  <a:pt x="0" y="3628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12596"/>
            <a:ext cx="6705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Results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706441" y="1343025"/>
            <a:ext cx="4940012" cy="1437795"/>
            <a:chOff x="0" y="0"/>
            <a:chExt cx="6586683" cy="191705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6586683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Accuracy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36542"/>
              <a:ext cx="6586683" cy="1280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The model achieved an accuracy of 82.8%, indicating strong overall performance.</a:t>
              </a:r>
            </a:p>
            <a:p>
              <a:pPr algn="l">
                <a:lnSpc>
                  <a:spcPts val="26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06441" y="4296788"/>
            <a:ext cx="4940012" cy="1437795"/>
            <a:chOff x="0" y="0"/>
            <a:chExt cx="6586683" cy="191705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6586683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Missclassifications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36542"/>
              <a:ext cx="6586683" cy="1280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Misclassifications are more frequent for minority classes, showing room for improvement in handling class imbalance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5143500"/>
            <a:ext cx="67056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Logistic Regression for Classification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5127" y="1466809"/>
            <a:ext cx="2926717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CENG463 - Machine Learning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926923"/>
            <a:ext cx="8115300" cy="2336888"/>
          </a:xfrm>
          <a:prstGeom prst="rect">
            <a:avLst/>
          </a:prstGeom>
          <a:solidFill>
            <a:srgbClr val="F4F4F4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723850" y="1286922"/>
            <a:ext cx="1616890" cy="161689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9144000" y="3975056"/>
            <a:ext cx="8115300" cy="2336888"/>
          </a:xfrm>
          <a:prstGeom prst="rect">
            <a:avLst/>
          </a:prstGeom>
          <a:solidFill>
            <a:srgbClr val="F4F4F4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23850" y="4335055"/>
            <a:ext cx="1616890" cy="161689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1483171" y="6595317"/>
            <a:ext cx="3436959" cy="3346739"/>
          </a:xfrm>
          <a:custGeom>
            <a:avLst/>
            <a:gdLst/>
            <a:ahLst/>
            <a:cxnLst/>
            <a:rect r="r" b="b" t="t" l="l"/>
            <a:pathLst>
              <a:path h="3346739" w="3436959">
                <a:moveTo>
                  <a:pt x="0" y="0"/>
                </a:moveTo>
                <a:lnTo>
                  <a:pt x="3436958" y="0"/>
                </a:lnTo>
                <a:lnTo>
                  <a:pt x="3436958" y="3346739"/>
                </a:lnTo>
                <a:lnTo>
                  <a:pt x="0" y="334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12596"/>
            <a:ext cx="6705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Results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706441" y="1343025"/>
            <a:ext cx="4940012" cy="1437795"/>
            <a:chOff x="0" y="0"/>
            <a:chExt cx="6586683" cy="191705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6586683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Accuracy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36542"/>
              <a:ext cx="6586683" cy="1280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SVM achieved a slightly higher accuracy (83.2%) compared to Logistic Regression.</a:t>
              </a:r>
            </a:p>
            <a:p>
              <a:pPr algn="l">
                <a:lnSpc>
                  <a:spcPts val="26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06441" y="4296788"/>
            <a:ext cx="4940012" cy="1761645"/>
            <a:chOff x="0" y="0"/>
            <a:chExt cx="6586683" cy="234885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6586683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Confusion Matrix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36542"/>
              <a:ext cx="6586683" cy="1712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The confusion matrix indicates fewer false negatives for majority classes, which contributes to the higher recall values overall.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5177611"/>
            <a:ext cx="67056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SVM for Classification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5127" y="1466809"/>
            <a:ext cx="2926717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CENG463 - Machine Learning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926923"/>
            <a:ext cx="8115300" cy="2336888"/>
          </a:xfrm>
          <a:prstGeom prst="rect">
            <a:avLst/>
          </a:prstGeom>
          <a:solidFill>
            <a:srgbClr val="F4F4F4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723850" y="1286922"/>
            <a:ext cx="1616890" cy="161689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9144000" y="3975056"/>
            <a:ext cx="8115300" cy="2336888"/>
          </a:xfrm>
          <a:prstGeom prst="rect">
            <a:avLst/>
          </a:prstGeom>
          <a:solidFill>
            <a:srgbClr val="F4F4F4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23850" y="4335055"/>
            <a:ext cx="1616890" cy="161689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1301147" y="6450496"/>
            <a:ext cx="3801006" cy="3663220"/>
          </a:xfrm>
          <a:custGeom>
            <a:avLst/>
            <a:gdLst/>
            <a:ahLst/>
            <a:cxnLst/>
            <a:rect r="r" b="b" t="t" l="l"/>
            <a:pathLst>
              <a:path h="3663220" w="3801006">
                <a:moveTo>
                  <a:pt x="0" y="0"/>
                </a:moveTo>
                <a:lnTo>
                  <a:pt x="3801006" y="0"/>
                </a:lnTo>
                <a:lnTo>
                  <a:pt x="3801006" y="3663220"/>
                </a:lnTo>
                <a:lnTo>
                  <a:pt x="0" y="3663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12883"/>
            <a:ext cx="6705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Results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706441" y="1343025"/>
            <a:ext cx="4940012" cy="1761645"/>
            <a:chOff x="0" y="0"/>
            <a:chExt cx="6586683" cy="234885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6586683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Accuracy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36542"/>
              <a:ext cx="6586683" cy="1712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The accuracy of 80.0% is lower than that of Logistic Regression and SVM, suggesting BNB is less effective on this dataset.</a:t>
              </a:r>
            </a:p>
            <a:p>
              <a:pPr algn="l">
                <a:lnSpc>
                  <a:spcPts val="26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06441" y="4296788"/>
            <a:ext cx="4940012" cy="1761645"/>
            <a:chOff x="0" y="0"/>
            <a:chExt cx="6586683" cy="234885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6586683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Missclassification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36542"/>
              <a:ext cx="6586683" cy="1712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 high number of misclassifications are observed for Classes 4 and 5, reinforcing the interpretation of poor minority class performance.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5177611"/>
            <a:ext cx="67056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Bernoulli Naive Bayes for Classification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5127" y="1466809"/>
            <a:ext cx="2926717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CENG463 - Machine Learning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926923"/>
            <a:ext cx="8115300" cy="2336888"/>
          </a:xfrm>
          <a:prstGeom prst="rect">
            <a:avLst/>
          </a:prstGeom>
          <a:solidFill>
            <a:srgbClr val="F4F4F4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723850" y="1286922"/>
            <a:ext cx="1616890" cy="161689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9144000" y="3975056"/>
            <a:ext cx="8115300" cy="2336888"/>
          </a:xfrm>
          <a:prstGeom prst="rect">
            <a:avLst/>
          </a:prstGeom>
          <a:solidFill>
            <a:srgbClr val="F4F4F4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23850" y="4335055"/>
            <a:ext cx="1616890" cy="161689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1361269" y="6526891"/>
            <a:ext cx="3680763" cy="3547335"/>
          </a:xfrm>
          <a:custGeom>
            <a:avLst/>
            <a:gdLst/>
            <a:ahLst/>
            <a:cxnLst/>
            <a:rect r="r" b="b" t="t" l="l"/>
            <a:pathLst>
              <a:path h="3547335" w="3680763">
                <a:moveTo>
                  <a:pt x="0" y="0"/>
                </a:moveTo>
                <a:lnTo>
                  <a:pt x="3680762" y="0"/>
                </a:lnTo>
                <a:lnTo>
                  <a:pt x="3680762" y="3547335"/>
                </a:lnTo>
                <a:lnTo>
                  <a:pt x="0" y="3547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012883"/>
            <a:ext cx="6705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Results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706441" y="1343025"/>
            <a:ext cx="4940012" cy="1761645"/>
            <a:chOff x="0" y="0"/>
            <a:chExt cx="6586683" cy="234885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6586683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Accuracy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36542"/>
              <a:ext cx="6586683" cy="1712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The model achieved an accuracy of 80.8%, slightly better than BNB but lower than Logistic Regression and SVM.</a:t>
              </a:r>
            </a:p>
            <a:p>
              <a:pPr algn="l">
                <a:lnSpc>
                  <a:spcPts val="26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06441" y="4296788"/>
            <a:ext cx="4940012" cy="1761645"/>
            <a:chOff x="0" y="0"/>
            <a:chExt cx="6586683" cy="234885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6586683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Missclassification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36542"/>
              <a:ext cx="6586683" cy="1712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Errors are more dispersed across minority classes, indicating challenges in maintaining class balance during predictions.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5177790"/>
            <a:ext cx="67056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kNN for Classification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5127" y="1466809"/>
            <a:ext cx="2926717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CENG463 - Machine Learning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82263" y="-1779210"/>
            <a:ext cx="12008614" cy="10502078"/>
          </a:xfrm>
          <a:custGeom>
            <a:avLst/>
            <a:gdLst/>
            <a:ahLst/>
            <a:cxnLst/>
            <a:rect r="r" b="b" t="t" l="l"/>
            <a:pathLst>
              <a:path h="10502078" w="12008614">
                <a:moveTo>
                  <a:pt x="0" y="0"/>
                </a:moveTo>
                <a:lnTo>
                  <a:pt x="12008614" y="0"/>
                </a:lnTo>
                <a:lnTo>
                  <a:pt x="12008614" y="10502079"/>
                </a:lnTo>
                <a:lnTo>
                  <a:pt x="0" y="10502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3471830"/>
          <a:ext cx="16230600" cy="5753100"/>
        </p:xfrm>
        <a:graphic>
          <a:graphicData uri="http://schemas.openxmlformats.org/drawingml/2006/table">
            <a:tbl>
              <a:tblPr/>
              <a:tblGrid>
                <a:gridCol w="4764089"/>
                <a:gridCol w="11466511"/>
              </a:tblGrid>
              <a:tr h="23184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Prediction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Balanced Performance: The model demonstrates consistent performance across classes, with similar precision, recall, and F1-scores for Classes 0 and 1, indicating no significant class bias.</a:t>
                      </a:r>
                      <a:endParaRPr lang="en-US" sz="1100"/>
                    </a:p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Temporal Trends: A sharp rise in incidents post-2000, peaking in recent years, highlights the importance of focusing on high-frequency periods for improving predictive accuracy.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346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Classification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Performance on Majority vs. Minority Classes: Majority class (3, Bombing) consistently achieves high precision, recall, and F1-scores across all models, while minority classes (e.g., 4, 5, 8) show significant performance decline, especially with BNB and kNN.</a:t>
                      </a:r>
                      <a:endParaRPr lang="en-US" sz="1100"/>
                    </a:p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Model Comparison: SVM slightly outperforms Logistic Regression in accuracy and F1-scores for key classes, emerging as the best overall model, while BNB shows the lowest accuracy and poorest performance, making it unsuitable for the dataset.</a:t>
                      </a:r>
                    </a:p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Balanced Performance: Logistic Regression effectively balances performance across classes compared to kNN and BNB, maintaining high accuracy.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5347415" y="1900339"/>
            <a:ext cx="759317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Trends and Patterns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5127" y="1466809"/>
            <a:ext cx="2926717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CENG463 - Machine Learning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3732784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Problem Definition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492132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Collection and Exploration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51480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Preprocessing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010828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Algorithms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529524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Experimental Scheme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288872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770176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Motivation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04810" y="6010828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04810" y="3732784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Trends and Patterns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04810" y="5251480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Improvements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04810" y="4492132"/>
            <a:ext cx="544659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Future Predictions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04810" y="1019134"/>
            <a:ext cx="9954490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b="true" sz="84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Table of Content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5127" y="1466809"/>
            <a:ext cx="2926717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CENG463 - Machine Learning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52475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8908291" y="7346290"/>
            <a:ext cx="1927610" cy="1405403"/>
          </a:xfrm>
          <a:custGeom>
            <a:avLst/>
            <a:gdLst/>
            <a:ahLst/>
            <a:cxnLst/>
            <a:rect r="r" b="b" t="t" l="l"/>
            <a:pathLst>
              <a:path h="1405403" w="1927610">
                <a:moveTo>
                  <a:pt x="0" y="0"/>
                </a:moveTo>
                <a:lnTo>
                  <a:pt x="1927611" y="0"/>
                </a:lnTo>
                <a:lnTo>
                  <a:pt x="1927611" y="1405403"/>
                </a:lnTo>
                <a:lnTo>
                  <a:pt x="0" y="140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01739" y="4941367"/>
            <a:ext cx="2904928" cy="1790492"/>
          </a:xfrm>
          <a:custGeom>
            <a:avLst/>
            <a:gdLst/>
            <a:ahLst/>
            <a:cxnLst/>
            <a:rect r="r" b="b" t="t" l="l"/>
            <a:pathLst>
              <a:path h="1790492" w="2904928">
                <a:moveTo>
                  <a:pt x="0" y="0"/>
                </a:moveTo>
                <a:lnTo>
                  <a:pt x="2904928" y="0"/>
                </a:lnTo>
                <a:lnTo>
                  <a:pt x="2904928" y="1790492"/>
                </a:lnTo>
                <a:lnTo>
                  <a:pt x="0" y="1790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82645" y="1819462"/>
            <a:ext cx="2914688" cy="2215163"/>
          </a:xfrm>
          <a:custGeom>
            <a:avLst/>
            <a:gdLst/>
            <a:ahLst/>
            <a:cxnLst/>
            <a:rect r="r" b="b" t="t" l="l"/>
            <a:pathLst>
              <a:path h="2215163" w="2914688">
                <a:moveTo>
                  <a:pt x="0" y="0"/>
                </a:moveTo>
                <a:lnTo>
                  <a:pt x="2914688" y="0"/>
                </a:lnTo>
                <a:lnTo>
                  <a:pt x="2914688" y="2215163"/>
                </a:lnTo>
                <a:lnTo>
                  <a:pt x="0" y="22151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64281" y="4941367"/>
            <a:ext cx="2295503" cy="1790492"/>
          </a:xfrm>
          <a:custGeom>
            <a:avLst/>
            <a:gdLst/>
            <a:ahLst/>
            <a:cxnLst/>
            <a:rect r="r" b="b" t="t" l="l"/>
            <a:pathLst>
              <a:path h="1790492" w="2295503">
                <a:moveTo>
                  <a:pt x="0" y="0"/>
                </a:moveTo>
                <a:lnTo>
                  <a:pt x="2295503" y="0"/>
                </a:lnTo>
                <a:lnTo>
                  <a:pt x="2295503" y="1790492"/>
                </a:lnTo>
                <a:lnTo>
                  <a:pt x="0" y="1790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69430" y="1431197"/>
            <a:ext cx="1889870" cy="2188270"/>
          </a:xfrm>
          <a:custGeom>
            <a:avLst/>
            <a:gdLst/>
            <a:ahLst/>
            <a:cxnLst/>
            <a:rect r="r" b="b" t="t" l="l"/>
            <a:pathLst>
              <a:path h="2188270" w="1889870">
                <a:moveTo>
                  <a:pt x="0" y="0"/>
                </a:moveTo>
                <a:lnTo>
                  <a:pt x="1889870" y="0"/>
                </a:lnTo>
                <a:lnTo>
                  <a:pt x="1889870" y="2188270"/>
                </a:lnTo>
                <a:lnTo>
                  <a:pt x="0" y="2188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08509" y="1819462"/>
            <a:ext cx="2632182" cy="2000458"/>
          </a:xfrm>
          <a:custGeom>
            <a:avLst/>
            <a:gdLst/>
            <a:ahLst/>
            <a:cxnLst/>
            <a:rect r="r" b="b" t="t" l="l"/>
            <a:pathLst>
              <a:path h="2000458" w="2632182">
                <a:moveTo>
                  <a:pt x="0" y="0"/>
                </a:moveTo>
                <a:lnTo>
                  <a:pt x="2632181" y="0"/>
                </a:lnTo>
                <a:lnTo>
                  <a:pt x="2632181" y="2000458"/>
                </a:lnTo>
                <a:lnTo>
                  <a:pt x="0" y="20004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84636" y="4315696"/>
            <a:ext cx="2574664" cy="2251660"/>
          </a:xfrm>
          <a:custGeom>
            <a:avLst/>
            <a:gdLst/>
            <a:ahLst/>
            <a:cxnLst/>
            <a:rect r="r" b="b" t="t" l="l"/>
            <a:pathLst>
              <a:path h="2251660" w="2574664">
                <a:moveTo>
                  <a:pt x="0" y="0"/>
                </a:moveTo>
                <a:lnTo>
                  <a:pt x="2574664" y="0"/>
                </a:lnTo>
                <a:lnTo>
                  <a:pt x="2574664" y="2251661"/>
                </a:lnTo>
                <a:lnTo>
                  <a:pt x="0" y="22516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14443" y="7134058"/>
            <a:ext cx="2641541" cy="1829867"/>
          </a:xfrm>
          <a:custGeom>
            <a:avLst/>
            <a:gdLst/>
            <a:ahLst/>
            <a:cxnLst/>
            <a:rect r="r" b="b" t="t" l="l"/>
            <a:pathLst>
              <a:path h="1829867" w="2641541">
                <a:moveTo>
                  <a:pt x="0" y="0"/>
                </a:moveTo>
                <a:lnTo>
                  <a:pt x="2641540" y="0"/>
                </a:lnTo>
                <a:lnTo>
                  <a:pt x="2641540" y="1829867"/>
                </a:lnTo>
                <a:lnTo>
                  <a:pt x="0" y="182986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34524" y="7276776"/>
            <a:ext cx="2589746" cy="1544430"/>
          </a:xfrm>
          <a:custGeom>
            <a:avLst/>
            <a:gdLst/>
            <a:ahLst/>
            <a:cxnLst/>
            <a:rect r="r" b="b" t="t" l="l"/>
            <a:pathLst>
              <a:path h="1544430" w="2589746">
                <a:moveTo>
                  <a:pt x="0" y="0"/>
                </a:moveTo>
                <a:lnTo>
                  <a:pt x="2589746" y="0"/>
                </a:lnTo>
                <a:lnTo>
                  <a:pt x="2589746" y="1544430"/>
                </a:lnTo>
                <a:lnTo>
                  <a:pt x="0" y="15444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43114" y="1790700"/>
            <a:ext cx="9906003" cy="2402206"/>
          </a:xfrm>
          <a:custGeom>
            <a:avLst/>
            <a:gdLst/>
            <a:ahLst/>
            <a:cxnLst/>
            <a:rect r="r" b="b" t="t" l="l"/>
            <a:pathLst>
              <a:path h="2402206" w="9906003">
                <a:moveTo>
                  <a:pt x="0" y="0"/>
                </a:moveTo>
                <a:lnTo>
                  <a:pt x="9906003" y="0"/>
                </a:lnTo>
                <a:lnTo>
                  <a:pt x="9906003" y="2402206"/>
                </a:lnTo>
                <a:lnTo>
                  <a:pt x="0" y="240220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43114" y="5366254"/>
            <a:ext cx="9906003" cy="2402206"/>
          </a:xfrm>
          <a:custGeom>
            <a:avLst/>
            <a:gdLst/>
            <a:ahLst/>
            <a:cxnLst/>
            <a:rect r="r" b="b" t="t" l="l"/>
            <a:pathLst>
              <a:path h="2402206" w="9906003">
                <a:moveTo>
                  <a:pt x="0" y="0"/>
                </a:moveTo>
                <a:lnTo>
                  <a:pt x="9906003" y="0"/>
                </a:lnTo>
                <a:lnTo>
                  <a:pt x="9906003" y="2402206"/>
                </a:lnTo>
                <a:lnTo>
                  <a:pt x="0" y="240220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028700"/>
            <a:ext cx="5243646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Future Predictions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286625"/>
            <a:ext cx="5243646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Using the most recent year's data distribution, the model simulated potential attack outcomes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34524" y="697772"/>
            <a:ext cx="2926717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CENG463 - Machine Learning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677363"/>
          <a:ext cx="16230600" cy="4418172"/>
        </p:xfrm>
        <a:graphic>
          <a:graphicData uri="http://schemas.openxmlformats.org/drawingml/2006/table">
            <a:tbl>
              <a:tblPr/>
              <a:tblGrid>
                <a:gridCol w="8115300"/>
                <a:gridCol w="8115300"/>
              </a:tblGrid>
              <a:tr h="13158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Challenges Identified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D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Proposed Enhancements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DF"/>
                    </a:solidFill>
                  </a:tcPr>
                </a:tc>
              </a:tr>
              <a:tr h="3102313">
                <a:tc>
                  <a:txBody>
                    <a:bodyPr anchor="t" rtlCol="false"/>
                    <a:lstStyle/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Data imbalance for certain attack types (e.g., rare categories like hijackings).</a:t>
                      </a:r>
                      <a:endParaRPr lang="en-US" sz="1100"/>
                    </a:p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Limited feature set, as political or economic factors were not included.</a:t>
                      </a:r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Incorporate external datasets with socioeconomic and geopolitical indicators.</a:t>
                      </a:r>
                      <a:endParaRPr lang="en-US" sz="1100"/>
                    </a:p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Experiment with ensemble methods like XGBoost to improve accuracy.</a:t>
                      </a:r>
                    </a:p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Develop a feature selection process to identify the most predictive features.</a:t>
                      </a:r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-341041">
            <a:off x="-6521096" y="3918118"/>
            <a:ext cx="17614873" cy="17454738"/>
          </a:xfrm>
          <a:custGeom>
            <a:avLst/>
            <a:gdLst/>
            <a:ahLst/>
            <a:cxnLst/>
            <a:rect r="r" b="b" t="t" l="l"/>
            <a:pathLst>
              <a:path h="17454738" w="17614873">
                <a:moveTo>
                  <a:pt x="0" y="0"/>
                </a:moveTo>
                <a:lnTo>
                  <a:pt x="17614873" y="0"/>
                </a:lnTo>
                <a:lnTo>
                  <a:pt x="17614873" y="17454738"/>
                </a:lnTo>
                <a:lnTo>
                  <a:pt x="0" y="1745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010882">
            <a:off x="10077669" y="-13183640"/>
            <a:ext cx="17614873" cy="17454738"/>
          </a:xfrm>
          <a:custGeom>
            <a:avLst/>
            <a:gdLst/>
            <a:ahLst/>
            <a:cxnLst/>
            <a:rect r="r" b="b" t="t" l="l"/>
            <a:pathLst>
              <a:path h="17454738" w="17614873">
                <a:moveTo>
                  <a:pt x="0" y="0"/>
                </a:moveTo>
                <a:lnTo>
                  <a:pt x="17614873" y="0"/>
                </a:lnTo>
                <a:lnTo>
                  <a:pt x="17614873" y="17454738"/>
                </a:lnTo>
                <a:lnTo>
                  <a:pt x="0" y="1745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29050" y="1856304"/>
            <a:ext cx="106299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Improvements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5127" y="1466809"/>
            <a:ext cx="2926717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CENG463 - Machine Learning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52475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5243646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53477"/>
            <a:ext cx="5243646" cy="450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Successfully predicted and classified terrorism incidents using machine learning.</a:t>
            </a:r>
          </a:p>
          <a:p>
            <a:pPr algn="l">
              <a:lnSpc>
                <a:spcPts val="3250"/>
              </a:lnSpc>
            </a:pPr>
          </a:p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Highlighted the importance of data-driven insights for global security and policymaking.</a:t>
            </a:r>
          </a:p>
          <a:p>
            <a:pPr algn="l">
              <a:lnSpc>
                <a:spcPts val="3250"/>
              </a:lnSpc>
            </a:pPr>
          </a:p>
          <a:p>
            <a:pPr algn="l" marL="539751" indent="-269876" lvl="1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Future improvements can expand the model's applicability and accuracy.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489526" y="6713796"/>
            <a:ext cx="2769774" cy="2251071"/>
          </a:xfrm>
          <a:custGeom>
            <a:avLst/>
            <a:gdLst/>
            <a:ahLst/>
            <a:cxnLst/>
            <a:rect r="r" b="b" t="t" l="l"/>
            <a:pathLst>
              <a:path h="2251071" w="2769774">
                <a:moveTo>
                  <a:pt x="0" y="0"/>
                </a:moveTo>
                <a:lnTo>
                  <a:pt x="2769774" y="0"/>
                </a:lnTo>
                <a:lnTo>
                  <a:pt x="2769774" y="2251071"/>
                </a:lnTo>
                <a:lnTo>
                  <a:pt x="0" y="2251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72188" y="3829237"/>
            <a:ext cx="3387080" cy="2309372"/>
          </a:xfrm>
          <a:custGeom>
            <a:avLst/>
            <a:gdLst/>
            <a:ahLst/>
            <a:cxnLst/>
            <a:rect r="r" b="b" t="t" l="l"/>
            <a:pathLst>
              <a:path h="2309372" w="3387080">
                <a:moveTo>
                  <a:pt x="0" y="0"/>
                </a:moveTo>
                <a:lnTo>
                  <a:pt x="3387079" y="0"/>
                </a:lnTo>
                <a:lnTo>
                  <a:pt x="3387079" y="2309372"/>
                </a:lnTo>
                <a:lnTo>
                  <a:pt x="0" y="2309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05808" y="1120236"/>
            <a:ext cx="2467722" cy="2045966"/>
          </a:xfrm>
          <a:custGeom>
            <a:avLst/>
            <a:gdLst/>
            <a:ahLst/>
            <a:cxnLst/>
            <a:rect r="r" b="b" t="t" l="l"/>
            <a:pathLst>
              <a:path h="2045966" w="2467722">
                <a:moveTo>
                  <a:pt x="0" y="0"/>
                </a:moveTo>
                <a:lnTo>
                  <a:pt x="2467722" y="0"/>
                </a:lnTo>
                <a:lnTo>
                  <a:pt x="2467722" y="2045965"/>
                </a:lnTo>
                <a:lnTo>
                  <a:pt x="0" y="2045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63873" y="4088677"/>
            <a:ext cx="2017973" cy="1790492"/>
          </a:xfrm>
          <a:custGeom>
            <a:avLst/>
            <a:gdLst/>
            <a:ahLst/>
            <a:cxnLst/>
            <a:rect r="r" b="b" t="t" l="l"/>
            <a:pathLst>
              <a:path h="1790492" w="2017973">
                <a:moveTo>
                  <a:pt x="0" y="0"/>
                </a:moveTo>
                <a:lnTo>
                  <a:pt x="2017972" y="0"/>
                </a:lnTo>
                <a:lnTo>
                  <a:pt x="2017972" y="1790492"/>
                </a:lnTo>
                <a:lnTo>
                  <a:pt x="0" y="1790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77842" y="1028700"/>
            <a:ext cx="2466741" cy="2229037"/>
          </a:xfrm>
          <a:custGeom>
            <a:avLst/>
            <a:gdLst/>
            <a:ahLst/>
            <a:cxnLst/>
            <a:rect r="r" b="b" t="t" l="l"/>
            <a:pathLst>
              <a:path h="2229037" w="2466741">
                <a:moveTo>
                  <a:pt x="0" y="0"/>
                </a:moveTo>
                <a:lnTo>
                  <a:pt x="2466741" y="0"/>
                </a:lnTo>
                <a:lnTo>
                  <a:pt x="2466741" y="2229037"/>
                </a:lnTo>
                <a:lnTo>
                  <a:pt x="0" y="22290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39790" y="3926752"/>
            <a:ext cx="2133740" cy="2114342"/>
          </a:xfrm>
          <a:custGeom>
            <a:avLst/>
            <a:gdLst/>
            <a:ahLst/>
            <a:cxnLst/>
            <a:rect r="r" b="b" t="t" l="l"/>
            <a:pathLst>
              <a:path h="2114342" w="2133740">
                <a:moveTo>
                  <a:pt x="0" y="0"/>
                </a:moveTo>
                <a:lnTo>
                  <a:pt x="2133740" y="0"/>
                </a:lnTo>
                <a:lnTo>
                  <a:pt x="2133740" y="2114342"/>
                </a:lnTo>
                <a:lnTo>
                  <a:pt x="0" y="21143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57144" y="6780108"/>
            <a:ext cx="2566400" cy="2118447"/>
          </a:xfrm>
          <a:custGeom>
            <a:avLst/>
            <a:gdLst/>
            <a:ahLst/>
            <a:cxnLst/>
            <a:rect r="r" b="b" t="t" l="l"/>
            <a:pathLst>
              <a:path h="2118447" w="2566400">
                <a:moveTo>
                  <a:pt x="0" y="0"/>
                </a:moveTo>
                <a:lnTo>
                  <a:pt x="2566401" y="0"/>
                </a:lnTo>
                <a:lnTo>
                  <a:pt x="2566401" y="2118446"/>
                </a:lnTo>
                <a:lnTo>
                  <a:pt x="0" y="2118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28554" y="6855627"/>
            <a:ext cx="2362609" cy="1967409"/>
          </a:xfrm>
          <a:custGeom>
            <a:avLst/>
            <a:gdLst/>
            <a:ahLst/>
            <a:cxnLst/>
            <a:rect r="r" b="b" t="t" l="l"/>
            <a:pathLst>
              <a:path h="1967409" w="2362609">
                <a:moveTo>
                  <a:pt x="0" y="0"/>
                </a:moveTo>
                <a:lnTo>
                  <a:pt x="2362609" y="0"/>
                </a:lnTo>
                <a:lnTo>
                  <a:pt x="2362609" y="1967408"/>
                </a:lnTo>
                <a:lnTo>
                  <a:pt x="0" y="196740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48895" y="1127823"/>
            <a:ext cx="2778446" cy="2030791"/>
          </a:xfrm>
          <a:custGeom>
            <a:avLst/>
            <a:gdLst/>
            <a:ahLst/>
            <a:cxnLst/>
            <a:rect r="r" b="b" t="t" l="l"/>
            <a:pathLst>
              <a:path h="2030791" w="2778446">
                <a:moveTo>
                  <a:pt x="0" y="0"/>
                </a:moveTo>
                <a:lnTo>
                  <a:pt x="2778446" y="0"/>
                </a:lnTo>
                <a:lnTo>
                  <a:pt x="2778446" y="2030791"/>
                </a:lnTo>
                <a:lnTo>
                  <a:pt x="0" y="203079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332583" y="790575"/>
            <a:ext cx="2926717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CENG463 - Machine Learning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3132072" y="5954663"/>
            <a:ext cx="16260828" cy="10022583"/>
          </a:xfrm>
          <a:custGeom>
            <a:avLst/>
            <a:gdLst/>
            <a:ahLst/>
            <a:cxnLst/>
            <a:rect r="r" b="b" t="t" l="l"/>
            <a:pathLst>
              <a:path h="10022583" w="16260828">
                <a:moveTo>
                  <a:pt x="16260828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8" y="10022583"/>
                </a:lnTo>
                <a:lnTo>
                  <a:pt x="16260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667500"/>
            <a:ext cx="5116777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b="true" sz="8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Problem Definiton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87838" y="1837230"/>
            <a:ext cx="7971462" cy="517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Unpredictability and Complexity: Terrorism poses challenges in predicting attack success and identifying activity patterns.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Processing Limitations: Traditional methods struggle with analyzing large datasets on location, weapon types, and target demographics, resulting in inefficient resource use and delays.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Proactive Response Deficit: Governments and agencies face difficulties in implementing preventive counterterrorism measures, often reacting instead of preventing attacks.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05127" y="1466809"/>
            <a:ext cx="2926717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CENG463 - Machine Learning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053641"/>
            <a:ext cx="2318395" cy="2318386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1093" t="0" r="-2109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0" y="6939914"/>
            <a:ext cx="2318395" cy="2318386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 rot="0"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1028700" y="5245262"/>
            <a:ext cx="5590555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b="true" sz="8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Problem Definiton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99158" y="388036"/>
            <a:ext cx="5060142" cy="562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Consequences and Emerging Threats: Increased casualties, infrastructure damage, ineffective policies, and unconventional attack methods complicate counterterrorism efforts.</a:t>
            </a: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Need for Advanced Tools: A lack of specific risk insights hinders targeted training and preparedness, highlighting the necessity for advanced analytical and predictive tools.</a:t>
            </a:r>
          </a:p>
          <a:p>
            <a:pPr algn="l" marL="0" indent="0" lvl="1">
              <a:lnSpc>
                <a:spcPts val="234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643495" y="6243319"/>
            <a:ext cx="5060142" cy="368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 address these gaps in counterterrorism, we developed a model that performs:</a:t>
            </a: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Classify the type of potential terrorist attacks based on factors such as location, weapon type, target etc..</a:t>
            </a: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Predict of whether will terror incident succeed or not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5127" y="1466809"/>
            <a:ext cx="2926717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CENG463 - Machine Learning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99680" y="-1470403"/>
            <a:ext cx="14026196" cy="11628992"/>
          </a:xfrm>
          <a:custGeom>
            <a:avLst/>
            <a:gdLst/>
            <a:ahLst/>
            <a:cxnLst/>
            <a:rect r="r" b="b" t="t" l="l"/>
            <a:pathLst>
              <a:path h="11628992" w="14026196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665612"/>
            <a:ext cx="182880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Data Collection and Exploration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47608" y="4305993"/>
            <a:ext cx="11392785" cy="351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 dataset, we will use global terrorism database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Global Terrorism Database (GTD) is an open-source database including information on terrorist attacks around the world from 1970 to 2017.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GTD includes systematic data on domestic as well as international terrorist incidents that have occurred during this time period and now includes more than 180,000 attacks.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database is maintained by researchers at the National Consortium for the Study of Terrorism and Responses to Terrorism (START), headquartered at the University of Maryland.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5127" y="1466809"/>
            <a:ext cx="2926717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CENG463 - Machine Learning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01271"/>
            <a:ext cx="5005361" cy="4884458"/>
          </a:xfrm>
          <a:custGeom>
            <a:avLst/>
            <a:gdLst/>
            <a:ahLst/>
            <a:cxnLst/>
            <a:rect r="r" b="b" t="t" l="l"/>
            <a:pathLst>
              <a:path h="4884458" w="5005361">
                <a:moveTo>
                  <a:pt x="0" y="0"/>
                </a:moveTo>
                <a:lnTo>
                  <a:pt x="5005361" y="0"/>
                </a:lnTo>
                <a:lnTo>
                  <a:pt x="5005361" y="4884458"/>
                </a:lnTo>
                <a:lnTo>
                  <a:pt x="0" y="4884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376890">
            <a:off x="-4899893" y="6122938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3" y="0"/>
                </a:lnTo>
                <a:lnTo>
                  <a:pt x="11422613" y="8328124"/>
                </a:lnTo>
                <a:lnTo>
                  <a:pt x="0" y="8328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01976" y="4097811"/>
            <a:ext cx="515530" cy="446167"/>
          </a:xfrm>
          <a:custGeom>
            <a:avLst/>
            <a:gdLst/>
            <a:ahLst/>
            <a:cxnLst/>
            <a:rect r="r" b="b" t="t" l="l"/>
            <a:pathLst>
              <a:path h="446167" w="515530">
                <a:moveTo>
                  <a:pt x="0" y="0"/>
                </a:moveTo>
                <a:lnTo>
                  <a:pt x="515530" y="0"/>
                </a:lnTo>
                <a:lnTo>
                  <a:pt x="515530" y="446168"/>
                </a:lnTo>
                <a:lnTo>
                  <a:pt x="0" y="446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07887" y="2701290"/>
            <a:ext cx="6272100" cy="4515912"/>
          </a:xfrm>
          <a:custGeom>
            <a:avLst/>
            <a:gdLst/>
            <a:ahLst/>
            <a:cxnLst/>
            <a:rect r="r" b="b" t="t" l="l"/>
            <a:pathLst>
              <a:path h="4515912" w="6272100">
                <a:moveTo>
                  <a:pt x="0" y="0"/>
                </a:moveTo>
                <a:lnTo>
                  <a:pt x="6272100" y="0"/>
                </a:lnTo>
                <a:lnTo>
                  <a:pt x="6272100" y="4515912"/>
                </a:lnTo>
                <a:lnTo>
                  <a:pt x="0" y="4515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79987" y="2701290"/>
            <a:ext cx="5690630" cy="4586945"/>
          </a:xfrm>
          <a:custGeom>
            <a:avLst/>
            <a:gdLst/>
            <a:ahLst/>
            <a:cxnLst/>
            <a:rect r="r" b="b" t="t" l="l"/>
            <a:pathLst>
              <a:path h="4586945" w="5690630">
                <a:moveTo>
                  <a:pt x="0" y="0"/>
                </a:moveTo>
                <a:lnTo>
                  <a:pt x="5690630" y="0"/>
                </a:lnTo>
                <a:lnTo>
                  <a:pt x="5690630" y="4586945"/>
                </a:lnTo>
                <a:lnTo>
                  <a:pt x="0" y="45869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80374" y="1009609"/>
            <a:ext cx="11478926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Data Collection and Exploration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5127" y="1466809"/>
            <a:ext cx="2926717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CENG463 - Machine Learning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54367"/>
            <a:ext cx="7620000" cy="4381500"/>
          </a:xfrm>
          <a:custGeom>
            <a:avLst/>
            <a:gdLst/>
            <a:ahLst/>
            <a:cxnLst/>
            <a:rect r="r" b="b" t="t" l="l"/>
            <a:pathLst>
              <a:path h="4381500" w="7620000">
                <a:moveTo>
                  <a:pt x="0" y="0"/>
                </a:moveTo>
                <a:lnTo>
                  <a:pt x="7620000" y="0"/>
                </a:lnTo>
                <a:lnTo>
                  <a:pt x="7620000" y="4381500"/>
                </a:lnTo>
                <a:lnTo>
                  <a:pt x="0" y="438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" t="0" r="-162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376890">
            <a:off x="-4899893" y="6122938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3" y="0"/>
                </a:lnTo>
                <a:lnTo>
                  <a:pt x="11422613" y="8328124"/>
                </a:lnTo>
                <a:lnTo>
                  <a:pt x="0" y="8328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01976" y="4097811"/>
            <a:ext cx="515530" cy="446167"/>
          </a:xfrm>
          <a:custGeom>
            <a:avLst/>
            <a:gdLst/>
            <a:ahLst/>
            <a:cxnLst/>
            <a:rect r="r" b="b" t="t" l="l"/>
            <a:pathLst>
              <a:path h="446167" w="515530">
                <a:moveTo>
                  <a:pt x="0" y="0"/>
                </a:moveTo>
                <a:lnTo>
                  <a:pt x="515530" y="0"/>
                </a:lnTo>
                <a:lnTo>
                  <a:pt x="515530" y="446168"/>
                </a:lnTo>
                <a:lnTo>
                  <a:pt x="0" y="446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39300" y="2954367"/>
            <a:ext cx="7620000" cy="4229100"/>
          </a:xfrm>
          <a:custGeom>
            <a:avLst/>
            <a:gdLst/>
            <a:ahLst/>
            <a:cxnLst/>
            <a:rect r="r" b="b" t="t" l="l"/>
            <a:pathLst>
              <a:path h="4229100" w="7620000">
                <a:moveTo>
                  <a:pt x="0" y="0"/>
                </a:moveTo>
                <a:lnTo>
                  <a:pt x="7620000" y="0"/>
                </a:lnTo>
                <a:lnTo>
                  <a:pt x="76200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64457" y="1009609"/>
            <a:ext cx="1179484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Data Collection and Exploration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5127" y="1466809"/>
            <a:ext cx="2926717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CENG463 - Machine Learning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677363"/>
          <a:ext cx="16230600" cy="2881662"/>
        </p:xfrm>
        <a:graphic>
          <a:graphicData uri="http://schemas.openxmlformats.org/drawingml/2006/table">
            <a:tbl>
              <a:tblPr/>
              <a:tblGrid>
                <a:gridCol w="8115300"/>
                <a:gridCol w="8115300"/>
              </a:tblGrid>
              <a:tr h="10934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Data Cleaning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D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Feature Engineering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DF"/>
                    </a:solidFill>
                  </a:tcPr>
                </a:tc>
              </a:tr>
              <a:tr h="1298367"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Dropping duplicates </a:t>
                      </a:r>
                      <a:endParaRPr lang="en-US" sz="1100"/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Dropping columns that contains mostly NaN values </a:t>
                      </a: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Removes rows that contains NaN values in critical columns</a:t>
                      </a:r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Matching the success criteria</a:t>
                      </a:r>
                      <a:endParaRPr lang="en-US" sz="1100"/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Encoding categorical features </a:t>
                      </a: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Scaling numerical features</a:t>
                      </a:r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-341041">
            <a:off x="-6521096" y="3918118"/>
            <a:ext cx="17614873" cy="17454738"/>
          </a:xfrm>
          <a:custGeom>
            <a:avLst/>
            <a:gdLst/>
            <a:ahLst/>
            <a:cxnLst/>
            <a:rect r="r" b="b" t="t" l="l"/>
            <a:pathLst>
              <a:path h="17454738" w="17614873">
                <a:moveTo>
                  <a:pt x="0" y="0"/>
                </a:moveTo>
                <a:lnTo>
                  <a:pt x="17614873" y="0"/>
                </a:lnTo>
                <a:lnTo>
                  <a:pt x="17614873" y="17454738"/>
                </a:lnTo>
                <a:lnTo>
                  <a:pt x="0" y="1745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010882">
            <a:off x="10077669" y="-13183640"/>
            <a:ext cx="17614873" cy="17454738"/>
          </a:xfrm>
          <a:custGeom>
            <a:avLst/>
            <a:gdLst/>
            <a:ahLst/>
            <a:cxnLst/>
            <a:rect r="r" b="b" t="t" l="l"/>
            <a:pathLst>
              <a:path h="17454738" w="17614873">
                <a:moveTo>
                  <a:pt x="0" y="0"/>
                </a:moveTo>
                <a:lnTo>
                  <a:pt x="17614873" y="0"/>
                </a:lnTo>
                <a:lnTo>
                  <a:pt x="17614873" y="17454738"/>
                </a:lnTo>
                <a:lnTo>
                  <a:pt x="0" y="1745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29050" y="1939627"/>
            <a:ext cx="106299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Data Preprocessing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5127" y="1466809"/>
            <a:ext cx="2926717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CENG463 - Machine Learning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82225" y="5493412"/>
            <a:ext cx="21239322" cy="4893203"/>
          </a:xfrm>
          <a:custGeom>
            <a:avLst/>
            <a:gdLst/>
            <a:ahLst/>
            <a:cxnLst/>
            <a:rect r="r" b="b" t="t" l="l"/>
            <a:pathLst>
              <a:path h="4893203" w="21239322">
                <a:moveTo>
                  <a:pt x="0" y="0"/>
                </a:moveTo>
                <a:lnTo>
                  <a:pt x="21239322" y="0"/>
                </a:lnTo>
                <a:lnTo>
                  <a:pt x="21239322" y="4893203"/>
                </a:lnTo>
                <a:lnTo>
                  <a:pt x="0" y="4893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17256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15572" y="2817392"/>
          <a:ext cx="16243728" cy="5159507"/>
        </p:xfrm>
        <a:graphic>
          <a:graphicData uri="http://schemas.openxmlformats.org/drawingml/2006/table">
            <a:tbl>
              <a:tblPr/>
              <a:tblGrid>
                <a:gridCol w="5414576"/>
                <a:gridCol w="5414576"/>
                <a:gridCol w="5414576"/>
              </a:tblGrid>
              <a:tr h="10319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Prediction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Classification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10319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319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Support Vector Machines (SVM)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319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Bernoulli Naive Bayes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319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K Nearest Neighbors (kNN)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8828763" y="4019470"/>
            <a:ext cx="630474" cy="655890"/>
          </a:xfrm>
          <a:custGeom>
            <a:avLst/>
            <a:gdLst/>
            <a:ahLst/>
            <a:cxnLst/>
            <a:rect r="r" b="b" t="t" l="l"/>
            <a:pathLst>
              <a:path h="655890" w="630474">
                <a:moveTo>
                  <a:pt x="0" y="0"/>
                </a:moveTo>
                <a:lnTo>
                  <a:pt x="630474" y="0"/>
                </a:lnTo>
                <a:lnTo>
                  <a:pt x="630474" y="655890"/>
                </a:lnTo>
                <a:lnTo>
                  <a:pt x="0" y="655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85382" y="984597"/>
            <a:ext cx="1067391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Algorithms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450471" y="4019470"/>
            <a:ext cx="630474" cy="655890"/>
          </a:xfrm>
          <a:custGeom>
            <a:avLst/>
            <a:gdLst/>
            <a:ahLst/>
            <a:cxnLst/>
            <a:rect r="r" b="b" t="t" l="l"/>
            <a:pathLst>
              <a:path h="655890" w="630474">
                <a:moveTo>
                  <a:pt x="0" y="0"/>
                </a:moveTo>
                <a:lnTo>
                  <a:pt x="630474" y="0"/>
                </a:lnTo>
                <a:lnTo>
                  <a:pt x="630474" y="655890"/>
                </a:lnTo>
                <a:lnTo>
                  <a:pt x="0" y="655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50471" y="5069200"/>
            <a:ext cx="630474" cy="655890"/>
          </a:xfrm>
          <a:custGeom>
            <a:avLst/>
            <a:gdLst/>
            <a:ahLst/>
            <a:cxnLst/>
            <a:rect r="r" b="b" t="t" l="l"/>
            <a:pathLst>
              <a:path h="655890" w="630474">
                <a:moveTo>
                  <a:pt x="0" y="0"/>
                </a:moveTo>
                <a:lnTo>
                  <a:pt x="630474" y="0"/>
                </a:lnTo>
                <a:lnTo>
                  <a:pt x="630474" y="655890"/>
                </a:lnTo>
                <a:lnTo>
                  <a:pt x="0" y="655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50471" y="6115615"/>
            <a:ext cx="630474" cy="655890"/>
          </a:xfrm>
          <a:custGeom>
            <a:avLst/>
            <a:gdLst/>
            <a:ahLst/>
            <a:cxnLst/>
            <a:rect r="r" b="b" t="t" l="l"/>
            <a:pathLst>
              <a:path h="655890" w="630474">
                <a:moveTo>
                  <a:pt x="0" y="0"/>
                </a:moveTo>
                <a:lnTo>
                  <a:pt x="630474" y="0"/>
                </a:lnTo>
                <a:lnTo>
                  <a:pt x="630474" y="655890"/>
                </a:lnTo>
                <a:lnTo>
                  <a:pt x="0" y="655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50471" y="7162030"/>
            <a:ext cx="630474" cy="655890"/>
          </a:xfrm>
          <a:custGeom>
            <a:avLst/>
            <a:gdLst/>
            <a:ahLst/>
            <a:cxnLst/>
            <a:rect r="r" b="b" t="t" l="l"/>
            <a:pathLst>
              <a:path h="655890" w="630474">
                <a:moveTo>
                  <a:pt x="0" y="0"/>
                </a:moveTo>
                <a:lnTo>
                  <a:pt x="630474" y="0"/>
                </a:lnTo>
                <a:lnTo>
                  <a:pt x="630474" y="655890"/>
                </a:lnTo>
                <a:lnTo>
                  <a:pt x="0" y="655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05127" y="1466809"/>
            <a:ext cx="2926717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CENG463 - Machine Learning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DAGY-MvYBk0</dc:identifier>
  <dcterms:modified xsi:type="dcterms:W3CDTF">2011-08-01T06:04:30Z</dcterms:modified>
  <cp:revision>1</cp:revision>
  <dc:title>Predicting and Classifying Terrorism Incidents using Machine Learning</dc:title>
</cp:coreProperties>
</file>